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9144000" cy="6858000" type="screen4x3"/>
  <p:notesSz cx="6858000" cy="9144000"/>
  <p:defaultTextStyle>
    <a:defPPr>
      <a:defRPr lang="en-GB"/>
    </a:defPPr>
    <a:lvl1pPr algn="ctr" defTabSz="449263" rtl="0" fontAlgn="base">
      <a:spcBef>
        <a:spcPct val="0"/>
      </a:spcBef>
      <a:spcAft>
        <a:spcPct val="0"/>
      </a:spcAft>
      <a:buClr>
        <a:srgbClr val="4D4D4D"/>
      </a:buClr>
      <a:buSzPct val="100000"/>
      <a:buFont typeface="Arial" charset="0"/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1pPr>
    <a:lvl2pPr marL="457200" algn="ctr" defTabSz="449263" rtl="0" fontAlgn="base">
      <a:spcBef>
        <a:spcPct val="0"/>
      </a:spcBef>
      <a:spcAft>
        <a:spcPct val="0"/>
      </a:spcAft>
      <a:buClr>
        <a:srgbClr val="4D4D4D"/>
      </a:buClr>
      <a:buSzPct val="100000"/>
      <a:buFont typeface="Arial" charset="0"/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2pPr>
    <a:lvl3pPr marL="914400" algn="ctr" defTabSz="449263" rtl="0" fontAlgn="base">
      <a:spcBef>
        <a:spcPct val="0"/>
      </a:spcBef>
      <a:spcAft>
        <a:spcPct val="0"/>
      </a:spcAft>
      <a:buClr>
        <a:srgbClr val="4D4D4D"/>
      </a:buClr>
      <a:buSzPct val="100000"/>
      <a:buFont typeface="Arial" charset="0"/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3pPr>
    <a:lvl4pPr marL="1371600" algn="ctr" defTabSz="449263" rtl="0" fontAlgn="base">
      <a:spcBef>
        <a:spcPct val="0"/>
      </a:spcBef>
      <a:spcAft>
        <a:spcPct val="0"/>
      </a:spcAft>
      <a:buClr>
        <a:srgbClr val="4D4D4D"/>
      </a:buClr>
      <a:buSzPct val="100000"/>
      <a:buFont typeface="Arial" charset="0"/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4pPr>
    <a:lvl5pPr marL="1828800" algn="ctr" defTabSz="449263" rtl="0" fontAlgn="base">
      <a:spcBef>
        <a:spcPct val="0"/>
      </a:spcBef>
      <a:spcAft>
        <a:spcPct val="0"/>
      </a:spcAft>
      <a:buClr>
        <a:srgbClr val="4D4D4D"/>
      </a:buClr>
      <a:buSzPct val="100000"/>
      <a:buFont typeface="Arial" charset="0"/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+mn-ea"/>
        <a:cs typeface="Lucida Sans Unicode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26202"/>
    <a:srgbClr val="037F03"/>
    <a:srgbClr val="008000"/>
    <a:srgbClr val="049604"/>
    <a:srgbClr val="F4B066"/>
    <a:srgbClr val="FF0101"/>
    <a:srgbClr val="66FF33"/>
    <a:srgbClr val="00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0" autoAdjust="0"/>
    <p:restoredTop sz="94660"/>
  </p:normalViewPr>
  <p:slideViewPr>
    <p:cSldViewPr>
      <p:cViewPr varScale="1">
        <p:scale>
          <a:sx n="78" d="100"/>
          <a:sy n="78" d="100"/>
        </p:scale>
        <p:origin x="-594" y="-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cs typeface="Lucida Sans Unicode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cs typeface="Lucida Sans Unicode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cs typeface="Lucida Sans Unicode" charset="0"/>
            </a:endParaRP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 smtClean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cs typeface="Lucida Sans Unicode" charset="0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>
                <a:srgbClr val="000000"/>
              </a:buClr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  <a:cs typeface="Lucida Sans Unicode" charset="0"/>
              </a:defRPr>
            </a:lvl1pPr>
          </a:lstStyle>
          <a:p>
            <a:pPr>
              <a:defRPr/>
            </a:pPr>
            <a:fld id="{E52158A5-5C32-45DF-9E8D-EDE56CEA2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230B0B30-F850-40E8-A495-3B5D16F05E3E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91BDFB2-8D34-450C-902B-967974C57723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2533" name="Rectangle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B8E30A9C-4674-44EB-AB5B-CBB164A5519D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10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F0C9F1C-3372-422A-B7C2-281582198C4C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1749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79B374EA-6342-42B1-AFF6-358D745B9247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11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4F9C215-EADD-4F17-8D1A-EEA12123C283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2773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9A06589D-2BBC-4D17-A4AF-B0B3CE390815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12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DFDAFDA-4B16-43AC-9B88-26E580B14953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7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22090180-B99A-49AD-A38D-F0BBAEF2BF60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13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C0DCBA7-7DFA-4128-AAB8-C7DF2E028A48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4821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48298B21-79EA-4D3E-AA8E-FD4F03D0E659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14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D04C174-E9C7-4987-8413-13E42B5AAA3D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5845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AE956C63-47D6-454E-8318-FEA5431B080B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15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7C1001D-80C2-4751-830C-D1712F559BB6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6869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E1F20BB0-70FE-4771-BA86-745D17F4E22D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16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78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7892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6DDE35B1-551A-4364-8A4A-1567BC1D0BAF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17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89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8916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BC5A3BCE-D6AC-49AD-AAD8-7D86DE0EFFD8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18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99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025900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3BCDF53A-A999-419B-8C23-CD5C1EB711AB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2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A9A01A1-2DBD-43CD-A5A3-E25B4C8FE48D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7" name="Rectangle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DE9AB532-03B1-45B3-A2FD-4FD0C6F8BB0C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3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457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2312692-6945-45DB-BDF2-7C7C1287D7CD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458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4581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A9B81FD7-CD96-4ECD-9097-3A6DF9F1B191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4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B8FA62A-9AAB-4ACB-953E-87E3A5F4A4E8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605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B442B9F2-90F5-4BA0-954F-14C2EB2CC90B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5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BE05830-E649-456B-9046-E4F214E2D9EC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6629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9BD7C21A-917E-4B85-900D-F5CDAA50711F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6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765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E2FF1FE-E975-4C49-97BD-27D5EE5A6AC6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765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7653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759B4035-ABA6-4D18-8C80-70246AC0AC00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7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6537546-F527-4137-87A2-C662E50D4612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8677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ru-RU" smtClean="0">
              <a:latin typeface="Arial" charset="0"/>
              <a:cs typeface="Lucida Sans Unicode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64E48A8B-A48E-4AC8-96DA-7702DB076F4C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8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17BA050-448C-4BD4-9F25-4E805957EE4F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9701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6E33431B-D432-464B-9026-5FA99EE3FF4D}" type="slidenum">
              <a:rPr lang="en-US" smtClean="0">
                <a:latin typeface="Times New Roman" pitchFamily="18" charset="0"/>
                <a:cs typeface="Lucida Sans Unicode" pitchFamily="34" charset="0"/>
              </a:rPr>
              <a:pPr>
                <a:buFont typeface="Wingdings" pitchFamily="2" charset="2"/>
                <a:buNone/>
              </a:pPr>
              <a:t>9</a:t>
            </a:fld>
            <a:endParaRPr lang="en-US" smtClean="0">
              <a:latin typeface="Times New Roman" pitchFamily="18" charset="0"/>
              <a:cs typeface="Lucida Sans Unicode" pitchFamily="34" charset="0"/>
            </a:endParaRPr>
          </a:p>
        </p:txBody>
      </p:sp>
      <p:sp>
        <p:nvSpPr>
          <p:cNvPr id="3072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6D80D33-4BD5-49AA-924E-D7593D6758BC}" type="slidenum">
              <a:rPr lang="en-US" sz="1200">
                <a:solidFill>
                  <a:srgbClr val="000000"/>
                </a:solidFill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0724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0725" name="Text Box 3"/>
          <p:cNvSpPr>
            <a:spLocks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pPr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mtClean="0">
                <a:latin typeface="Arial" charset="0"/>
                <a:cs typeface="Lucida Sans Unicode" pitchFamily="34" charset="0"/>
              </a:rPr>
              <a:t>Focus- the point where light rays originating from a point on the object converge.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1317625"/>
            <a:ext cx="1827213" cy="53863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6800" y="1317625"/>
            <a:ext cx="5334000" cy="53863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066800" y="2438400"/>
            <a:ext cx="3579813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99013" y="2438400"/>
            <a:ext cx="3581400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1317625"/>
            <a:ext cx="1827213" cy="53863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6800" y="1317625"/>
            <a:ext cx="5334000" cy="53863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066800" y="2438400"/>
            <a:ext cx="3579813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99013" y="2438400"/>
            <a:ext cx="3581400" cy="42656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317625"/>
            <a:ext cx="7313613" cy="1433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текста заголовка щелкните мышью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438400"/>
            <a:ext cx="7313613" cy="426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структуры щелкните мышью</a:t>
            </a:r>
          </a:p>
          <a:p>
            <a:pPr lvl="1"/>
            <a:r>
              <a:rPr lang="en-GB" smtClean="0"/>
              <a:t>Второй уровень структуры</a:t>
            </a:r>
          </a:p>
          <a:p>
            <a:pPr lvl="2"/>
            <a:r>
              <a:rPr lang="en-GB" smtClean="0"/>
              <a:t>Третий уровень структуры</a:t>
            </a:r>
          </a:p>
          <a:p>
            <a:pPr lvl="3"/>
            <a:r>
              <a:rPr lang="en-GB" smtClean="0"/>
              <a:t>Четвертый уровень структуры</a:t>
            </a:r>
          </a:p>
          <a:p>
            <a:pPr lvl="4"/>
            <a:r>
              <a:rPr lang="en-GB" smtClean="0"/>
              <a:t>Пятый уровень структуры</a:t>
            </a:r>
          </a:p>
          <a:p>
            <a:pPr lvl="4"/>
            <a:r>
              <a:rPr lang="en-GB" smtClean="0"/>
              <a:t>Шестой уровень структуры</a:t>
            </a:r>
          </a:p>
          <a:p>
            <a:pPr lvl="4"/>
            <a:r>
              <a:rPr lang="en-GB" smtClean="0"/>
              <a:t>Седьмой уровень структуры</a:t>
            </a:r>
          </a:p>
          <a:p>
            <a:pPr lvl="4"/>
            <a:r>
              <a:rPr lang="en-GB" smtClean="0"/>
              <a:t>Восьмой уровень структуры</a:t>
            </a:r>
          </a:p>
          <a:p>
            <a:pPr lvl="4"/>
            <a:r>
              <a:rPr lang="en-GB" smtClean="0"/>
              <a:t>Девятый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2pPr>
      <a:lvl3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3pPr>
      <a:lvl4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4pPr>
      <a:lvl5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5pPr>
      <a:lvl6pPr marL="15367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6pPr>
      <a:lvl7pPr marL="19939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7pPr>
      <a:lvl8pPr marL="24511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8pPr>
      <a:lvl9pPr marL="29083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9pPr>
    </p:titleStyle>
    <p:bodyStyle>
      <a:lvl1pPr marL="341313" indent="-341313" algn="l" defTabSz="449263" rtl="0" eaLnBrk="0" fontAlgn="base" hangingPunct="0">
        <a:lnSpc>
          <a:spcPct val="94000"/>
        </a:lnSpc>
        <a:spcBef>
          <a:spcPts val="8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•"/>
        <a:defRPr sz="3200">
          <a:solidFill>
            <a:srgbClr val="4D4D4D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94000"/>
        </a:lnSpc>
        <a:spcBef>
          <a:spcPts val="7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–"/>
        <a:defRPr sz="2800">
          <a:solidFill>
            <a:srgbClr val="4D4D4D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lnSpc>
          <a:spcPct val="94000"/>
        </a:lnSpc>
        <a:spcBef>
          <a:spcPts val="6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»"/>
        <a:defRPr sz="2000">
          <a:solidFill>
            <a:srgbClr val="4D4D4D"/>
          </a:solidFill>
          <a:latin typeface="+mn-lt"/>
          <a:cs typeface="+mn-cs"/>
        </a:defRPr>
      </a:lvl5pPr>
      <a:lvl6pPr marL="25146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6pPr>
      <a:lvl7pPr marL="29718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7pPr>
      <a:lvl8pPr marL="34290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8pPr>
      <a:lvl9pPr marL="38862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1317625"/>
            <a:ext cx="7313613" cy="1433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текста заголовка щелкните мышью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438400"/>
            <a:ext cx="7313613" cy="426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Для правки структуры щелкните мышью</a:t>
            </a:r>
          </a:p>
          <a:p>
            <a:pPr lvl="1"/>
            <a:r>
              <a:rPr lang="en-GB" smtClean="0"/>
              <a:t>Второй уровень структуры</a:t>
            </a:r>
          </a:p>
          <a:p>
            <a:pPr lvl="2"/>
            <a:r>
              <a:rPr lang="en-GB" smtClean="0"/>
              <a:t>Третий уровень структуры</a:t>
            </a:r>
          </a:p>
          <a:p>
            <a:pPr lvl="3"/>
            <a:r>
              <a:rPr lang="en-GB" smtClean="0"/>
              <a:t>Четвертый уровень структуры</a:t>
            </a:r>
          </a:p>
          <a:p>
            <a:pPr lvl="4"/>
            <a:r>
              <a:rPr lang="en-GB" smtClean="0"/>
              <a:t>Пятый уровень структуры</a:t>
            </a:r>
          </a:p>
          <a:p>
            <a:pPr lvl="4"/>
            <a:r>
              <a:rPr lang="en-GB" smtClean="0"/>
              <a:t>Шестой уровень структуры</a:t>
            </a:r>
          </a:p>
          <a:p>
            <a:pPr lvl="4"/>
            <a:r>
              <a:rPr lang="en-GB" smtClean="0"/>
              <a:t>Седьмой уровень структуры</a:t>
            </a:r>
          </a:p>
          <a:p>
            <a:pPr lvl="4"/>
            <a:r>
              <a:rPr lang="en-GB" smtClean="0"/>
              <a:t>Восьмой уровень структуры</a:t>
            </a:r>
          </a:p>
          <a:p>
            <a:pPr lvl="4"/>
            <a:r>
              <a:rPr lang="en-GB" smtClean="0"/>
              <a:t>Девятый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2pPr>
      <a:lvl3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3pPr>
      <a:lvl4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4pPr>
      <a:lvl5pPr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5pPr>
      <a:lvl6pPr marL="15367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6pPr>
      <a:lvl7pPr marL="19939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7pPr>
      <a:lvl8pPr marL="24511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8pPr>
      <a:lvl9pPr marL="2908300" indent="-215900" algn="l" defTabSz="449263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4D4D4D"/>
          </a:solidFill>
          <a:latin typeface="Microsoft Sans Serif" pitchFamily="32" charset="0"/>
          <a:cs typeface="Lucida Sans Unicode" charset="0"/>
        </a:defRPr>
      </a:lvl9pPr>
    </p:titleStyle>
    <p:bodyStyle>
      <a:lvl1pPr marL="341313" indent="-341313" algn="l" defTabSz="449263" rtl="0" eaLnBrk="0" fontAlgn="base" hangingPunct="0">
        <a:lnSpc>
          <a:spcPct val="94000"/>
        </a:lnSpc>
        <a:spcBef>
          <a:spcPts val="8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•"/>
        <a:defRPr sz="3200">
          <a:solidFill>
            <a:srgbClr val="4D4D4D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94000"/>
        </a:lnSpc>
        <a:spcBef>
          <a:spcPts val="7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–"/>
        <a:defRPr sz="2800">
          <a:solidFill>
            <a:srgbClr val="4D4D4D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lnSpc>
          <a:spcPct val="94000"/>
        </a:lnSpc>
        <a:spcBef>
          <a:spcPts val="6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•"/>
        <a:defRPr sz="2400">
          <a:solidFill>
            <a:srgbClr val="4D4D4D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–"/>
        <a:defRPr sz="2000">
          <a:solidFill>
            <a:srgbClr val="4D4D4D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4" charset="0"/>
        <a:buChar char="»"/>
        <a:defRPr sz="2000">
          <a:solidFill>
            <a:srgbClr val="4D4D4D"/>
          </a:solidFill>
          <a:latin typeface="+mn-lt"/>
          <a:cs typeface="+mn-cs"/>
        </a:defRPr>
      </a:lvl5pPr>
      <a:lvl6pPr marL="25146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6pPr>
      <a:lvl7pPr marL="29718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7pPr>
      <a:lvl8pPr marL="34290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8pPr>
      <a:lvl9pPr marL="3886200" indent="-228600" algn="l" defTabSz="449263" rtl="0" eaLnBrk="0" fontAlgn="base" hangingPunct="0">
        <a:lnSpc>
          <a:spcPct val="94000"/>
        </a:lnSpc>
        <a:spcBef>
          <a:spcPts val="500"/>
        </a:spcBef>
        <a:spcAft>
          <a:spcPct val="0"/>
        </a:spcAft>
        <a:buClr>
          <a:srgbClr val="4D4D4D"/>
        </a:buClr>
        <a:buSzPct val="100000"/>
        <a:buFont typeface="Microsoft Sans Serif" pitchFamily="32" charset="0"/>
        <a:buChar char="»"/>
        <a:defRPr sz="2000">
          <a:solidFill>
            <a:srgbClr val="4D4D4D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gif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868363" y="3584575"/>
            <a:ext cx="7772400" cy="1241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>
                <a:solidFill>
                  <a:srgbClr val="096713"/>
                </a:solidFill>
                <a:latin typeface="Microsoft Sans Serif" pitchFamily="34" charset="0"/>
              </a:rPr>
              <a:t>Development of control software for time-lapse microscopy </a:t>
            </a: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900113" y="4903788"/>
            <a:ext cx="7772400" cy="1871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l">
              <a:lnSpc>
                <a:spcPct val="94000"/>
              </a:lnSpc>
              <a:spcBef>
                <a:spcPts val="600"/>
              </a:spcBef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 dirty="0" err="1">
                <a:solidFill>
                  <a:srgbClr val="096713"/>
                </a:solidFill>
                <a:latin typeface="Microsoft Sans Serif" pitchFamily="34" charset="0"/>
              </a:rPr>
              <a:t>Dzmitry</a:t>
            </a:r>
            <a:r>
              <a:rPr lang="en-US" sz="3600" dirty="0">
                <a:solidFill>
                  <a:srgbClr val="096713"/>
                </a:solidFill>
                <a:latin typeface="Microsoft Sans Serif" pitchFamily="34" charset="0"/>
              </a:rPr>
              <a:t> </a:t>
            </a:r>
            <a:r>
              <a:rPr lang="en-US" sz="3600" dirty="0" err="1">
                <a:solidFill>
                  <a:srgbClr val="096713"/>
                </a:solidFill>
                <a:latin typeface="Microsoft Sans Serif" pitchFamily="34" charset="0"/>
              </a:rPr>
              <a:t>Lahoda</a:t>
            </a:r>
            <a:endParaRPr lang="en-US" sz="3600" dirty="0">
              <a:solidFill>
                <a:srgbClr val="096713"/>
              </a:solidFill>
              <a:latin typeface="Microsoft Sans Serif" pitchFamily="34" charset="0"/>
            </a:endParaRPr>
          </a:p>
          <a:p>
            <a:pPr algn="l">
              <a:lnSpc>
                <a:spcPct val="94000"/>
              </a:lnSpc>
              <a:spcBef>
                <a:spcPts val="600"/>
              </a:spcBef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rgbClr val="096713"/>
              </a:solidFill>
              <a:latin typeface="Microsoft Sans Serif" pitchFamily="34" charset="0"/>
            </a:endParaRPr>
          </a:p>
          <a:p>
            <a:pPr algn="l">
              <a:lnSpc>
                <a:spcPct val="94000"/>
              </a:lnSpc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rgbClr val="096713"/>
                </a:solidFill>
                <a:latin typeface="Microsoft Sans Serif" pitchFamily="34" charset="0"/>
              </a:rPr>
              <a:t>LEADER OF THE PROJECT: </a:t>
            </a:r>
            <a:r>
              <a:rPr lang="en-US" dirty="0">
                <a:solidFill>
                  <a:srgbClr val="026202"/>
                </a:solidFill>
                <a:latin typeface="+mj-lt"/>
              </a:rPr>
              <a:t>JAN VANĚK</a:t>
            </a:r>
          </a:p>
          <a:p>
            <a:pPr algn="l">
              <a:lnSpc>
                <a:spcPct val="94000"/>
              </a:lnSpc>
              <a:spcBef>
                <a:spcPts val="600"/>
              </a:spcBef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rgbClr val="096713"/>
              </a:solidFill>
              <a:latin typeface="Microsoft Sans Serif" pitchFamily="34" charset="0"/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1979613" y="6381750"/>
            <a:ext cx="6480175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000000"/>
                </a:solidFill>
              </a:rPr>
              <a:t>Bioengineering group of Dalibor </a:t>
            </a:r>
            <a:r>
              <a:rPr lang="cs-CZ">
                <a:solidFill>
                  <a:srgbClr val="000000"/>
                </a:solidFill>
              </a:rPr>
              <a:t>Štys</a:t>
            </a:r>
          </a:p>
        </p:txBody>
      </p:sp>
      <p:pic>
        <p:nvPicPr>
          <p:cNvPr id="3077" name="Picture 5" descr="D:\WORK\SL\sponso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928688"/>
            <a:ext cx="7602538" cy="112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2500313" y="2143125"/>
            <a:ext cx="3929062" cy="71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3</a:t>
            </a:r>
            <a:r>
              <a:rPr lang="en-US" sz="4000" baseline="30000">
                <a:solidFill>
                  <a:srgbClr val="096713"/>
                </a:solidFill>
                <a:latin typeface="Microsoft Sans Serif" pitchFamily="34" charset="0"/>
              </a:rPr>
              <a:t>rd</a:t>
            </a: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 dimension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57188" y="4429125"/>
            <a:ext cx="104616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rgbClr val="4D4D4D"/>
                </a:solidFill>
              </a:rPr>
              <a:t>171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57188" y="3786188"/>
            <a:ext cx="954087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rgbClr val="4D4D4D"/>
                </a:solidFill>
              </a:rPr>
              <a:t>17</a:t>
            </a:r>
            <a:r>
              <a:rPr lang="en-US">
                <a:solidFill>
                  <a:srgbClr val="4D4D4D"/>
                </a:solidFill>
              </a:rPr>
              <a:t>8</a:t>
            </a:r>
            <a:endParaRPr lang="ru-RU">
              <a:solidFill>
                <a:srgbClr val="4D4D4D"/>
              </a:solidFill>
            </a:endParaRPr>
          </a:p>
        </p:txBody>
      </p:sp>
      <p:pic>
        <p:nvPicPr>
          <p:cNvPr id="1229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15075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9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2976" y="3071810"/>
            <a:ext cx="73914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/>
        </p:spPr>
      </p:pic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0" y="3429000"/>
            <a:ext cx="20716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Focus position</a:t>
            </a:r>
            <a:endParaRPr lang="ru-RU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1079500" y="1800225"/>
            <a:ext cx="7315200" cy="71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Focus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513" y="3397250"/>
            <a:ext cx="4324350" cy="3436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7425" y="3371850"/>
            <a:ext cx="4324350" cy="3436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3286125" y="2516188"/>
            <a:ext cx="2786063" cy="822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ru-RU">
              <a:solidFill>
                <a:srgbClr val="4D4D4D"/>
              </a:solidFill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rgbClr val="4D4D4D"/>
                </a:solidFill>
              </a:rPr>
              <a:t>Wh</a:t>
            </a:r>
            <a:r>
              <a:rPr lang="en-US">
                <a:solidFill>
                  <a:srgbClr val="4D4D4D"/>
                </a:solidFill>
              </a:rPr>
              <a:t>ich </a:t>
            </a:r>
            <a:r>
              <a:rPr lang="ru-RU">
                <a:solidFill>
                  <a:srgbClr val="4D4D4D"/>
                </a:solidFill>
              </a:rPr>
              <a:t>is better?</a:t>
            </a:r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1428750" y="4643438"/>
            <a:ext cx="15716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000"/>
              <a:t>1</a:t>
            </a:r>
            <a:endParaRPr lang="ru-RU" sz="6000"/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6215063" y="4643438"/>
            <a:ext cx="15716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000"/>
              <a:t>2</a:t>
            </a:r>
            <a:endParaRPr lang="ru-RU" sz="600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857250" y="1500188"/>
            <a:ext cx="7315200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Contrast measurement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88" y="2857500"/>
            <a:ext cx="2719387" cy="2297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0" y="2714625"/>
            <a:ext cx="2717800" cy="2246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7143750" y="4929188"/>
            <a:ext cx="1123950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b="1">
                <a:solidFill>
                  <a:schemeClr val="tx1"/>
                </a:solidFill>
              </a:rPr>
              <a:t>0,9801</a:t>
            </a:r>
          </a:p>
        </p:txBody>
      </p:sp>
      <p:sp>
        <p:nvSpPr>
          <p:cNvPr id="14342" name="Text Box 5"/>
          <p:cNvSpPr txBox="1">
            <a:spLocks noChangeArrowheads="1"/>
          </p:cNvSpPr>
          <p:nvPr/>
        </p:nvSpPr>
        <p:spPr bwMode="auto">
          <a:xfrm>
            <a:off x="4071938" y="5286375"/>
            <a:ext cx="112395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chemeClr val="tx1"/>
                </a:solidFill>
              </a:rPr>
              <a:t>0,9512</a:t>
            </a:r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6858000" y="5643563"/>
            <a:ext cx="156527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chemeClr val="tx1"/>
                </a:solidFill>
              </a:rPr>
              <a:t>Best one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4143375" y="5929313"/>
            <a:ext cx="1000125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chemeClr val="tx1"/>
                </a:solidFill>
              </a:rPr>
              <a:t>Better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9250" y="2000250"/>
            <a:ext cx="21431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cs typeface="Lucida Sans Unicode" charset="0"/>
              </a:rPr>
              <a:t>some numbers</a:t>
            </a:r>
            <a:endParaRPr lang="ru-RU" sz="2000" b="1" dirty="0">
              <a:solidFill>
                <a:schemeClr val="bg1">
                  <a:lumMod val="85000"/>
                </a:schemeClr>
              </a:solidFill>
              <a:cs typeface="Lucida Sans Unicode" charset="0"/>
            </a:endParaRPr>
          </a:p>
        </p:txBody>
      </p:sp>
      <p:pic>
        <p:nvPicPr>
          <p:cNvPr id="1434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3000375"/>
            <a:ext cx="2705100" cy="2357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347" name="Text Box 9"/>
          <p:cNvSpPr txBox="1">
            <a:spLocks noChangeArrowheads="1"/>
          </p:cNvSpPr>
          <p:nvPr/>
        </p:nvSpPr>
        <p:spPr bwMode="auto">
          <a:xfrm>
            <a:off x="785813" y="6143625"/>
            <a:ext cx="1643062" cy="469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chemeClr val="tx1"/>
                </a:solidFill>
              </a:rPr>
              <a:t>Bad focus</a:t>
            </a:r>
          </a:p>
        </p:txBody>
      </p:sp>
      <p:sp>
        <p:nvSpPr>
          <p:cNvPr id="14348" name="Text Box 10"/>
          <p:cNvSpPr txBox="1">
            <a:spLocks noChangeArrowheads="1"/>
          </p:cNvSpPr>
          <p:nvPr/>
        </p:nvSpPr>
        <p:spPr bwMode="auto">
          <a:xfrm>
            <a:off x="857250" y="5500688"/>
            <a:ext cx="1123950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>
                <a:solidFill>
                  <a:schemeClr val="tx1"/>
                </a:solidFill>
              </a:rPr>
              <a:t>0,8488</a:t>
            </a:r>
          </a:p>
        </p:txBody>
      </p:sp>
      <p:sp>
        <p:nvSpPr>
          <p:cNvPr id="14349" name="Двойная стрелка вверх/вниз 18"/>
          <p:cNvSpPr>
            <a:spLocks noChangeArrowheads="1"/>
          </p:cNvSpPr>
          <p:nvPr/>
        </p:nvSpPr>
        <p:spPr bwMode="auto">
          <a:xfrm>
            <a:off x="1428750" y="5929313"/>
            <a:ext cx="142875" cy="28575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50" name="Двойная стрелка вверх/вниз 19"/>
          <p:cNvSpPr>
            <a:spLocks noChangeArrowheads="1"/>
          </p:cNvSpPr>
          <p:nvPr/>
        </p:nvSpPr>
        <p:spPr bwMode="auto">
          <a:xfrm>
            <a:off x="4572000" y="5715000"/>
            <a:ext cx="142875" cy="28575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51" name="Двойная стрелка вверх/вниз 20"/>
          <p:cNvSpPr>
            <a:spLocks noChangeArrowheads="1"/>
          </p:cNvSpPr>
          <p:nvPr/>
        </p:nvSpPr>
        <p:spPr bwMode="auto">
          <a:xfrm>
            <a:off x="7572375" y="5357813"/>
            <a:ext cx="142875" cy="28575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4352" name="Picture 19" descr="D:\WORK\NoveHrady\INFO\Presentation\edg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2950" y="5895975"/>
            <a:ext cx="45910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5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63" y="2143125"/>
            <a:ext cx="7974012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285750" y="1500188"/>
            <a:ext cx="2652713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Software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2143125" y="2143125"/>
            <a:ext cx="6643688" cy="192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http://www.promicra.com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http://www.oko-lab.com</a:t>
            </a: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http://www.pinetreecomputing.com/camctl.asp</a:t>
            </a: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http://www.sabsik.com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…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357188" y="4500563"/>
            <a:ext cx="5626100" cy="1428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is no </a:t>
            </a:r>
            <a:r>
              <a:rPr lang="ru-RU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software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decision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wich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support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sequential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capturing </a:t>
            </a:r>
            <a:r>
              <a:rPr lang="ru-RU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defined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setups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Olympus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cameras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365" name="Стрелка вправо 4"/>
          <p:cNvSpPr>
            <a:spLocks noChangeArrowheads="1"/>
          </p:cNvSpPr>
          <p:nvPr/>
        </p:nvSpPr>
        <p:spPr bwMode="auto">
          <a:xfrm>
            <a:off x="714375" y="2786063"/>
            <a:ext cx="1357313" cy="642937"/>
          </a:xfrm>
          <a:prstGeom prst="rightArrow">
            <a:avLst>
              <a:gd name="adj1" fmla="val 50000"/>
              <a:gd name="adj2" fmla="val 50002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366" name="Стрелка влево 5"/>
          <p:cNvSpPr>
            <a:spLocks noChangeArrowheads="1"/>
          </p:cNvSpPr>
          <p:nvPr/>
        </p:nvSpPr>
        <p:spPr bwMode="auto">
          <a:xfrm>
            <a:off x="6143625" y="4643438"/>
            <a:ext cx="1500188" cy="785812"/>
          </a:xfrm>
          <a:prstGeom prst="leftArrow">
            <a:avLst>
              <a:gd name="adj1" fmla="val 50000"/>
              <a:gd name="adj2" fmla="val 4999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15075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43063"/>
            <a:ext cx="84963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8" y="2000250"/>
            <a:ext cx="85344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1"/>
          <p:cNvSpPr txBox="1">
            <a:spLocks noChangeArrowheads="1"/>
          </p:cNvSpPr>
          <p:nvPr/>
        </p:nvSpPr>
        <p:spPr bwMode="auto">
          <a:xfrm>
            <a:off x="5500688" y="857250"/>
            <a:ext cx="3429000" cy="71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chemeClr val="tx1"/>
                </a:solidFill>
                <a:latin typeface="Microsoft Sans Serif" pitchFamily="34" charset="0"/>
              </a:rPr>
              <a:t>      : settings</a:t>
            </a:r>
          </a:p>
        </p:txBody>
      </p:sp>
      <p:sp>
        <p:nvSpPr>
          <p:cNvPr id="16389" name="Скругленный прямоугольник 4"/>
          <p:cNvSpPr>
            <a:spLocks noChangeArrowheads="1"/>
          </p:cNvSpPr>
          <p:nvPr/>
        </p:nvSpPr>
        <p:spPr bwMode="auto">
          <a:xfrm>
            <a:off x="5572125" y="3214688"/>
            <a:ext cx="2571750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0" name="Скругленный прямоугольник 5"/>
          <p:cNvSpPr>
            <a:spLocks noChangeArrowheads="1"/>
          </p:cNvSpPr>
          <p:nvPr/>
        </p:nvSpPr>
        <p:spPr bwMode="auto">
          <a:xfrm>
            <a:off x="2786063" y="2857500"/>
            <a:ext cx="2357437" cy="5715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1" name="TextBox 7"/>
          <p:cNvSpPr txBox="1">
            <a:spLocks noChangeArrowheads="1"/>
          </p:cNvSpPr>
          <p:nvPr/>
        </p:nvSpPr>
        <p:spPr bwMode="auto">
          <a:xfrm>
            <a:off x="5357813" y="1928813"/>
            <a:ext cx="33575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b="1">
                <a:solidFill>
                  <a:srgbClr val="FF0000"/>
                </a:solidFill>
              </a:rPr>
              <a:t>1. Shutter speed</a:t>
            </a:r>
            <a:endParaRPr lang="ru-RU" sz="3000" b="1">
              <a:solidFill>
                <a:srgbClr val="FF0000"/>
              </a:solidFill>
            </a:endParaRPr>
          </a:p>
        </p:txBody>
      </p:sp>
      <p:sp>
        <p:nvSpPr>
          <p:cNvPr id="16392" name="TextBox 8"/>
          <p:cNvSpPr txBox="1">
            <a:spLocks noChangeArrowheads="1"/>
          </p:cNvSpPr>
          <p:nvPr/>
        </p:nvSpPr>
        <p:spPr bwMode="auto">
          <a:xfrm>
            <a:off x="3000375" y="1928813"/>
            <a:ext cx="185737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b="1">
                <a:solidFill>
                  <a:srgbClr val="FF0000"/>
                </a:solidFill>
              </a:rPr>
              <a:t>2. Focus</a:t>
            </a:r>
            <a:endParaRPr lang="ru-RU" sz="3000" b="1">
              <a:solidFill>
                <a:srgbClr val="FF0000"/>
              </a:solidFill>
            </a:endParaRPr>
          </a:p>
        </p:txBody>
      </p:sp>
      <p:sp>
        <p:nvSpPr>
          <p:cNvPr id="16393" name="Прямоугольник 9"/>
          <p:cNvSpPr>
            <a:spLocks noChangeArrowheads="1"/>
          </p:cNvSpPr>
          <p:nvPr/>
        </p:nvSpPr>
        <p:spPr bwMode="auto">
          <a:xfrm>
            <a:off x="357188" y="2643188"/>
            <a:ext cx="2286000" cy="2643187"/>
          </a:xfrm>
          <a:prstGeom prst="rect">
            <a:avLst/>
          </a:prstGeom>
          <a:noFill/>
          <a:ln w="254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4" name="TextBox 10"/>
          <p:cNvSpPr txBox="1">
            <a:spLocks noChangeArrowheads="1"/>
          </p:cNvSpPr>
          <p:nvPr/>
        </p:nvSpPr>
        <p:spPr bwMode="auto">
          <a:xfrm>
            <a:off x="214313" y="1928813"/>
            <a:ext cx="250031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b="1">
                <a:solidFill>
                  <a:srgbClr val="FF0000"/>
                </a:solidFill>
              </a:rPr>
              <a:t>3. Sequence</a:t>
            </a:r>
            <a:endParaRPr lang="ru-RU" sz="3000" b="1">
              <a:solidFill>
                <a:srgbClr val="FF0000"/>
              </a:solidFill>
            </a:endParaRPr>
          </a:p>
        </p:txBody>
      </p:sp>
      <p:sp>
        <p:nvSpPr>
          <p:cNvPr id="16395" name="TextBox 11"/>
          <p:cNvSpPr txBox="1">
            <a:spLocks noChangeArrowheads="1"/>
          </p:cNvSpPr>
          <p:nvPr/>
        </p:nvSpPr>
        <p:spPr bwMode="auto">
          <a:xfrm>
            <a:off x="928688" y="4643438"/>
            <a:ext cx="135731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solidFill>
                  <a:srgbClr val="FF0101"/>
                </a:solidFill>
              </a:rPr>
              <a:t>GO!</a:t>
            </a:r>
            <a:endParaRPr lang="ru-RU" sz="3000" b="1">
              <a:solidFill>
                <a:srgbClr val="FF0101"/>
              </a:solidFill>
            </a:endParaRPr>
          </a:p>
        </p:txBody>
      </p:sp>
      <p:sp>
        <p:nvSpPr>
          <p:cNvPr id="16396" name="Прямоугольник 12"/>
          <p:cNvSpPr>
            <a:spLocks noChangeArrowheads="1"/>
          </p:cNvSpPr>
          <p:nvPr/>
        </p:nvSpPr>
        <p:spPr bwMode="auto">
          <a:xfrm>
            <a:off x="2714625" y="3500438"/>
            <a:ext cx="5786438" cy="1714500"/>
          </a:xfrm>
          <a:prstGeom prst="rect">
            <a:avLst/>
          </a:prstGeom>
          <a:noFill/>
          <a:ln w="44450" algn="ctr">
            <a:solidFill>
              <a:srgbClr val="66FF33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397" name="TextBox 13"/>
          <p:cNvSpPr txBox="1">
            <a:spLocks noChangeArrowheads="1"/>
          </p:cNvSpPr>
          <p:nvPr/>
        </p:nvSpPr>
        <p:spPr bwMode="auto">
          <a:xfrm>
            <a:off x="4000500" y="4000500"/>
            <a:ext cx="31432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>
                <a:solidFill>
                  <a:srgbClr val="FF5050"/>
                </a:solidFill>
              </a:rPr>
              <a:t>0. some settings</a:t>
            </a:r>
            <a:endParaRPr lang="ru-RU" sz="3000">
              <a:solidFill>
                <a:srgbClr val="FF5050"/>
              </a:solidFill>
            </a:endParaRPr>
          </a:p>
        </p:txBody>
      </p:sp>
      <p:pic>
        <p:nvPicPr>
          <p:cNvPr id="16398" name="Picture 17" descr="D:\WORK\NoveHrady\INFO\Presentation\Ex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0" y="714375"/>
            <a:ext cx="1077913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315075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400" name="Стрелка вниз 15"/>
          <p:cNvSpPr>
            <a:spLocks noChangeArrowheads="1"/>
          </p:cNvSpPr>
          <p:nvPr/>
        </p:nvSpPr>
        <p:spPr bwMode="auto">
          <a:xfrm>
            <a:off x="6858000" y="2428875"/>
            <a:ext cx="285750" cy="785813"/>
          </a:xfrm>
          <a:prstGeom prst="downArrow">
            <a:avLst>
              <a:gd name="adj1" fmla="val 50000"/>
              <a:gd name="adj2" fmla="val 49997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401" name="Стрелка вниз 16"/>
          <p:cNvSpPr>
            <a:spLocks noChangeArrowheads="1"/>
          </p:cNvSpPr>
          <p:nvPr/>
        </p:nvSpPr>
        <p:spPr bwMode="auto">
          <a:xfrm>
            <a:off x="3714750" y="2428875"/>
            <a:ext cx="285750" cy="4286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6402" name="Стрелка вниз 18"/>
          <p:cNvSpPr>
            <a:spLocks noChangeArrowheads="1"/>
          </p:cNvSpPr>
          <p:nvPr/>
        </p:nvSpPr>
        <p:spPr bwMode="auto">
          <a:xfrm>
            <a:off x="1357313" y="2357438"/>
            <a:ext cx="285750" cy="27622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6" descr="D:\WORK\NoveHrady\INFO\Presentation\2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8" y="1285875"/>
            <a:ext cx="85725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6286500" y="928688"/>
            <a:ext cx="3000375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chemeClr val="tx1"/>
                </a:solidFill>
                <a:latin typeface="Microsoft Sans Serif" pitchFamily="34" charset="0"/>
              </a:rPr>
              <a:t>: capturing</a:t>
            </a:r>
          </a:p>
        </p:txBody>
      </p:sp>
      <p:sp>
        <p:nvSpPr>
          <p:cNvPr id="17412" name="Прямоугольник 3"/>
          <p:cNvSpPr>
            <a:spLocks noChangeArrowheads="1"/>
          </p:cNvSpPr>
          <p:nvPr/>
        </p:nvSpPr>
        <p:spPr bwMode="auto">
          <a:xfrm>
            <a:off x="428625" y="1571625"/>
            <a:ext cx="2571750" cy="1428750"/>
          </a:xfrm>
          <a:prstGeom prst="rect">
            <a:avLst/>
          </a:prstGeom>
          <a:noFill/>
          <a:ln w="254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643313" y="1571625"/>
            <a:ext cx="2214562" cy="1246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500" dirty="0">
                <a:solidFill>
                  <a:schemeClr val="accent2">
                    <a:lumMod val="50000"/>
                  </a:schemeClr>
                </a:solidFill>
                <a:cs typeface="Lucida Sans Unicode" charset="0"/>
              </a:rPr>
              <a:t>Real-time</a:t>
            </a:r>
          </a:p>
          <a:p>
            <a:pPr algn="l">
              <a:defRPr/>
            </a:pPr>
            <a:r>
              <a:rPr lang="en-US" sz="2500" dirty="0">
                <a:solidFill>
                  <a:schemeClr val="accent2">
                    <a:lumMod val="50000"/>
                  </a:schemeClr>
                </a:solidFill>
                <a:cs typeface="Lucida Sans Unicode" charset="0"/>
              </a:rPr>
              <a:t>contrast measurement</a:t>
            </a:r>
            <a:endParaRPr lang="ru-RU" sz="2500" dirty="0">
              <a:solidFill>
                <a:schemeClr val="accent2">
                  <a:lumMod val="50000"/>
                </a:schemeClr>
              </a:solidFill>
              <a:cs typeface="Lucida Sans Unicode" charset="0"/>
            </a:endParaRPr>
          </a:p>
        </p:txBody>
      </p:sp>
      <p:sp>
        <p:nvSpPr>
          <p:cNvPr id="17414" name="Прямоугольник 9"/>
          <p:cNvSpPr>
            <a:spLocks noChangeArrowheads="1"/>
          </p:cNvSpPr>
          <p:nvPr/>
        </p:nvSpPr>
        <p:spPr bwMode="auto">
          <a:xfrm>
            <a:off x="357188" y="4286250"/>
            <a:ext cx="2214562" cy="1428750"/>
          </a:xfrm>
          <a:prstGeom prst="rect">
            <a:avLst/>
          </a:prstGeom>
          <a:noFill/>
          <a:ln w="254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5" name="Скругленный прямоугольник 11"/>
          <p:cNvSpPr>
            <a:spLocks noChangeArrowheads="1"/>
          </p:cNvSpPr>
          <p:nvPr/>
        </p:nvSpPr>
        <p:spPr bwMode="auto">
          <a:xfrm>
            <a:off x="357188" y="5715000"/>
            <a:ext cx="8429625" cy="428625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7416" name="Стрелка влево 13"/>
          <p:cNvSpPr>
            <a:spLocks noChangeArrowheads="1"/>
          </p:cNvSpPr>
          <p:nvPr/>
        </p:nvSpPr>
        <p:spPr bwMode="auto">
          <a:xfrm>
            <a:off x="2928938" y="2000250"/>
            <a:ext cx="785812" cy="571500"/>
          </a:xfrm>
          <a:prstGeom prst="leftArrow">
            <a:avLst>
              <a:gd name="adj1" fmla="val 50000"/>
              <a:gd name="adj2" fmla="val 5000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3071813" y="5572125"/>
            <a:ext cx="314325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cs typeface="Lucida Sans Unicode" charset="0"/>
              </a:rPr>
              <a:t>Progress</a:t>
            </a:r>
            <a:endParaRPr lang="ru-RU" sz="3000" dirty="0">
              <a:solidFill>
                <a:schemeClr val="accent2">
                  <a:lumMod val="50000"/>
                </a:schemeClr>
              </a:solidFill>
              <a:cs typeface="Lucida Sans Unicode" charset="0"/>
            </a:endParaRPr>
          </a:p>
        </p:txBody>
      </p:sp>
      <p:sp>
        <p:nvSpPr>
          <p:cNvPr id="17418" name="Стрелка влево 15"/>
          <p:cNvSpPr>
            <a:spLocks noChangeArrowheads="1"/>
          </p:cNvSpPr>
          <p:nvPr/>
        </p:nvSpPr>
        <p:spPr bwMode="auto">
          <a:xfrm>
            <a:off x="2571750" y="4643438"/>
            <a:ext cx="1428750" cy="571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643063" y="3357563"/>
            <a:ext cx="292893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Lucida Sans Unicode" charset="0"/>
              </a:rPr>
              <a:t>Good for automatic analyzing</a:t>
            </a:r>
            <a:endParaRPr lang="ru-RU" dirty="0">
              <a:solidFill>
                <a:schemeClr val="accent2">
                  <a:lumMod val="50000"/>
                </a:schemeClr>
              </a:solidFill>
              <a:cs typeface="Lucida Sans Unicode" charset="0"/>
            </a:endParaRPr>
          </a:p>
        </p:txBody>
      </p:sp>
      <p:sp>
        <p:nvSpPr>
          <p:cNvPr id="17420" name="Стрелка вправо 20"/>
          <p:cNvSpPr>
            <a:spLocks noChangeArrowheads="1"/>
          </p:cNvSpPr>
          <p:nvPr/>
        </p:nvSpPr>
        <p:spPr bwMode="auto">
          <a:xfrm>
            <a:off x="4714875" y="3571875"/>
            <a:ext cx="1285875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429000" y="4643438"/>
            <a:ext cx="3143250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2">
                    <a:lumMod val="50000"/>
                  </a:schemeClr>
                </a:solidFill>
                <a:cs typeface="Lucida Sans Unicode" charset="0"/>
              </a:rPr>
              <a:t>Information</a:t>
            </a:r>
            <a:endParaRPr lang="ru-RU" sz="3000" dirty="0">
              <a:solidFill>
                <a:schemeClr val="accent2">
                  <a:lumMod val="50000"/>
                </a:schemeClr>
              </a:solidFill>
              <a:cs typeface="Lucida Sans Unicode" charset="0"/>
            </a:endParaRPr>
          </a:p>
        </p:txBody>
      </p:sp>
      <p:sp>
        <p:nvSpPr>
          <p:cNvPr id="17422" name="Прямоугольник 22"/>
          <p:cNvSpPr>
            <a:spLocks noChangeArrowheads="1"/>
          </p:cNvSpPr>
          <p:nvPr/>
        </p:nvSpPr>
        <p:spPr bwMode="auto">
          <a:xfrm>
            <a:off x="6072188" y="2428875"/>
            <a:ext cx="2500312" cy="2500313"/>
          </a:xfrm>
          <a:prstGeom prst="rect">
            <a:avLst/>
          </a:prstGeom>
          <a:noFill/>
          <a:ln w="25400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7423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3625" y="2500313"/>
            <a:ext cx="23717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4" name="Picture 17" descr="D:\WORK\NoveHrady\INFO\Presentation\Ex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50" y="714375"/>
            <a:ext cx="1077913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5" name="Picture 20" descr="D:\WORK\NoveHrady\INFO\Presentation\Microsoft_.NET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57313" y="6215063"/>
            <a:ext cx="81756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6" name="Picture 25" descr="D:\WORK\NoveHrady\INFO\Presentation\csharp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3" y="6357938"/>
            <a:ext cx="4667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7" name="Picture 26" descr="D:\WORK\NoveHrady\INFO\Presentation\olylogo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43625" y="6286500"/>
            <a:ext cx="10715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8" name="Picture 27" descr="D:\WORK\NoveHrady\INFO\Presentation\sdk_moo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15188" y="6286500"/>
            <a:ext cx="157162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285750" y="6215063"/>
            <a:ext cx="11430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Used: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430" name="Прямая соединительная линия 33"/>
          <p:cNvCxnSpPr>
            <a:cxnSpLocks noChangeShapeType="1"/>
          </p:cNvCxnSpPr>
          <p:nvPr/>
        </p:nvCxnSpPr>
        <p:spPr bwMode="auto">
          <a:xfrm>
            <a:off x="571500" y="3714750"/>
            <a:ext cx="1000125" cy="1588"/>
          </a:xfrm>
          <a:prstGeom prst="line">
            <a:avLst/>
          </a:prstGeom>
          <a:noFill/>
          <a:ln w="25400" algn="ctr">
            <a:solidFill>
              <a:srgbClr val="FF0101"/>
            </a:solidFill>
            <a:round/>
            <a:headEnd/>
            <a:tailEnd/>
          </a:ln>
        </p:spPr>
      </p:cxnSp>
      <p:pic>
        <p:nvPicPr>
          <p:cNvPr id="17431" name="Picture 29" descr="D:\WORK\NoveHrady\INFO\Presentation\vs2005goo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28875" y="6286500"/>
            <a:ext cx="2714625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14313" y="1857375"/>
            <a:ext cx="3857625" cy="2214563"/>
          </a:xfrm>
          <a:prstGeom prst="rect">
            <a:avLst/>
          </a:prstGeom>
          <a:noFill/>
          <a:ln w="12700">
            <a:solidFill>
              <a:srgbClr val="33CC33"/>
            </a:solidFill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500" dirty="0">
                <a:solidFill>
                  <a:srgbClr val="FF0000"/>
                </a:solidFill>
                <a:cs typeface="Lucida Sans Unicode" charset="0"/>
              </a:rPr>
              <a:t>Problem</a:t>
            </a:r>
            <a:r>
              <a:rPr lang="en-US" sz="2500" dirty="0">
                <a:solidFill>
                  <a:srgbClr val="FF0101"/>
                </a:solidFill>
                <a:cs typeface="Lucida Sans Unicode" charset="0"/>
              </a:rPr>
              <a:t>:</a:t>
            </a:r>
            <a:r>
              <a:rPr lang="en-US" sz="2500" dirty="0">
                <a:solidFill>
                  <a:srgbClr val="4D4D4D"/>
                </a:solidFill>
                <a:cs typeface="Lucida Sans Unicode" charset="0"/>
              </a:rPr>
              <a:t> </a:t>
            </a: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cs typeface="Lucida Sans Unicode" charset="0"/>
              </a:rPr>
              <a:t>low contrast  pictures</a:t>
            </a: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500" dirty="0">
                <a:solidFill>
                  <a:srgbClr val="008000"/>
                </a:solidFill>
                <a:cs typeface="Lucida Sans Unicode" charset="0"/>
              </a:rPr>
              <a:t>Solution</a:t>
            </a:r>
            <a:r>
              <a:rPr lang="en-US" sz="2500" dirty="0">
                <a:solidFill>
                  <a:srgbClr val="00CC00"/>
                </a:solidFill>
                <a:cs typeface="Lucida Sans Unicode" charset="0"/>
              </a:rPr>
              <a:t>:</a:t>
            </a:r>
            <a:r>
              <a:rPr lang="en-US" sz="2500" dirty="0">
                <a:solidFill>
                  <a:srgbClr val="4D4D4D"/>
                </a:solidFill>
                <a:cs typeface="Lucida Sans Unicode" charset="0"/>
              </a:rPr>
              <a:t> </a:t>
            </a: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cs typeface="Lucida Sans Unicode" charset="0"/>
              </a:rPr>
              <a:t>new software for taking several pictures with different setups</a:t>
            </a:r>
            <a:endParaRPr lang="ru-RU" sz="2500" dirty="0">
              <a:solidFill>
                <a:schemeClr val="tx2">
                  <a:lumMod val="95000"/>
                  <a:lumOff val="5000"/>
                </a:schemeClr>
              </a:solidFill>
              <a:cs typeface="Lucida Sans Unicode" charset="0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14313" y="4500563"/>
            <a:ext cx="3857625" cy="1571625"/>
          </a:xfrm>
          <a:prstGeom prst="rect">
            <a:avLst/>
          </a:prstGeom>
          <a:noFill/>
          <a:ln w="12700">
            <a:solidFill>
              <a:srgbClr val="66FF33"/>
            </a:solidFill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500" dirty="0">
                <a:solidFill>
                  <a:srgbClr val="FF0000"/>
                </a:solidFill>
                <a:cs typeface="Lucida Sans Unicode" charset="0"/>
              </a:rPr>
              <a:t>Problem:</a:t>
            </a:r>
            <a:r>
              <a:rPr lang="en-US" sz="2500" dirty="0">
                <a:solidFill>
                  <a:srgbClr val="4D4D4D"/>
                </a:solidFill>
                <a:cs typeface="Lucida Sans Unicode" charset="0"/>
              </a:rPr>
              <a:t> </a:t>
            </a: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cs typeface="Lucida Sans Unicode" charset="0"/>
              </a:rPr>
              <a:t>focus quality control</a:t>
            </a:r>
          </a:p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500" dirty="0">
                <a:solidFill>
                  <a:srgbClr val="008000"/>
                </a:solidFill>
                <a:cs typeface="Lucida Sans Unicode" charset="0"/>
              </a:rPr>
              <a:t>Solution:</a:t>
            </a: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cs typeface="Lucida Sans Unicode" charset="0"/>
              </a:rPr>
              <a:t> contrast measurement algorithm</a:t>
            </a:r>
            <a:endParaRPr lang="ru-RU" sz="2500" dirty="0">
              <a:solidFill>
                <a:schemeClr val="tx2">
                  <a:lumMod val="95000"/>
                  <a:lumOff val="5000"/>
                </a:schemeClr>
              </a:solidFill>
              <a:cs typeface="Lucida Sans Unicode" charset="0"/>
            </a:endParaRPr>
          </a:p>
        </p:txBody>
      </p:sp>
      <p:sp>
        <p:nvSpPr>
          <p:cNvPr id="18436" name="Text Box 1"/>
          <p:cNvSpPr txBox="1">
            <a:spLocks noChangeArrowheads="1"/>
          </p:cNvSpPr>
          <p:nvPr/>
        </p:nvSpPr>
        <p:spPr bwMode="auto">
          <a:xfrm>
            <a:off x="428625" y="928688"/>
            <a:ext cx="3357563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Conclusion</a:t>
            </a:r>
          </a:p>
        </p:txBody>
      </p:sp>
      <p:sp>
        <p:nvSpPr>
          <p:cNvPr id="18437" name="Стрелка вправо 17"/>
          <p:cNvSpPr>
            <a:spLocks noChangeArrowheads="1"/>
          </p:cNvSpPr>
          <p:nvPr/>
        </p:nvSpPr>
        <p:spPr bwMode="auto">
          <a:xfrm>
            <a:off x="4214813" y="3214688"/>
            <a:ext cx="1714500" cy="214312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8439" name="Picture 7" descr="D:\WORK\NoveHrady\INFO\Presentation\Ex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928934"/>
            <a:ext cx="2857520" cy="2461123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atte">
            <a:bevelT w="165100"/>
          </a:sp3d>
        </p:spPr>
      </p:pic>
      <p:sp>
        <p:nvSpPr>
          <p:cNvPr id="7" name="TextBox 6"/>
          <p:cNvSpPr txBox="1"/>
          <p:nvPr/>
        </p:nvSpPr>
        <p:spPr>
          <a:xfrm>
            <a:off x="6000750" y="5429250"/>
            <a:ext cx="2857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successfully tested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1214438" y="2214563"/>
            <a:ext cx="6715125" cy="71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Thank you for attention</a:t>
            </a:r>
            <a:endParaRPr lang="ru-RU" sz="4000">
              <a:solidFill>
                <a:srgbClr val="4D4D4D"/>
              </a:solidFill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868363" y="3584575"/>
            <a:ext cx="7772400" cy="1241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>
                <a:solidFill>
                  <a:srgbClr val="096713"/>
                </a:solidFill>
                <a:latin typeface="Microsoft Sans Serif" pitchFamily="34" charset="0"/>
              </a:rPr>
              <a:t>Development of control software for time-lapse microscopy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D:\WORK\NoveHrady\INFO\Presentation\dilber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2857500"/>
            <a:ext cx="78168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423863" y="1169988"/>
            <a:ext cx="7315200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Introduction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425950" y="1885950"/>
            <a:ext cx="7315200" cy="573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 algn="l">
              <a:lnSpc>
                <a:spcPct val="81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  Time-lapse microscopy</a:t>
            </a:r>
          </a:p>
        </p:txBody>
      </p:sp>
      <p:pic>
        <p:nvPicPr>
          <p:cNvPr id="4100" name="Picture 12" descr="D:\WORK\NoveHrady\INFO\Presentation\NEW\633512206418750000P10100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2500313"/>
            <a:ext cx="1357313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13" descr="D:\WORK\NoveHrady\INFO\Presentation\NEW\633512218418593750P1010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813" y="2500313"/>
            <a:ext cx="135731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14" descr="D:\WORK\NoveHrady\INFO\Presentation\NEW\633512230418593750P10100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3313" y="2500313"/>
            <a:ext cx="135731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15" descr="D:\WORK\NoveHrady\INFO\Presentation\NEW\633512242418750000P10100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9250" y="2500313"/>
            <a:ext cx="1357313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15188" y="2428875"/>
            <a:ext cx="1214437" cy="1169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ru-RU" sz="7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5" name="Picture 16" descr="D:\WORK\NoveHrady\INFO\Presentation\NEW\633512602421406250P101000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625" y="3929063"/>
            <a:ext cx="1357313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7" descr="D:\WORK\NoveHrady\INFO\Presentation\NEW\633512614422031250P101000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28813" y="3929063"/>
            <a:ext cx="13335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714750" y="3857625"/>
            <a:ext cx="1214438" cy="1169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7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ru-RU" sz="7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8" name="Picture 18" descr="D:\WORK\NoveHrady\INFO\Presentation\NEW\633512782421250000P101000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9250" y="3929063"/>
            <a:ext cx="1357313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9" name="Picture 19" descr="D:\WORK\NoveHrady\INFO\Presentation\NEW\633512794421562500P101000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15188" y="3929063"/>
            <a:ext cx="13335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285750" y="221456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00.00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4500" y="221456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00.02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0" y="221456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00.04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14938" y="221456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00.08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313" y="364331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00.50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14500" y="364331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00.52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9438" y="364331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01.40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4938" y="3643313"/>
            <a:ext cx="17145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01.38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18" name="Picture 20" descr="C:\Documents and Settings\Администратор\Рабочий стол\timelapse100.gif"/>
          <p:cNvPicPr>
            <a:picLocks noChangeAspect="1" noChangeArrowheads="1" noCrop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57563" y="5214938"/>
            <a:ext cx="1905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423863" y="1311275"/>
            <a:ext cx="4210050" cy="71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Goal of work</a:t>
            </a: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928688" y="4381500"/>
            <a:ext cx="7858125" cy="892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41313" indent="-341313" algn="l">
              <a:lnSpc>
                <a:spcPct val="81000"/>
              </a:lnSpc>
              <a:spcBef>
                <a:spcPts val="5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Provide possibility to get maximum available information from </a:t>
            </a:r>
            <a:r>
              <a:rPr lang="en-US" sz="2300" dirty="0">
                <a:solidFill>
                  <a:srgbClr val="008000"/>
                </a:solidFill>
                <a:latin typeface="Verdana" pitchFamily="34" charset="0"/>
              </a:rPr>
              <a:t>sequence</a:t>
            </a:r>
            <a:r>
              <a:rPr lang="en-US" sz="2300" dirty="0">
                <a:solidFill>
                  <a:srgbClr val="4D4D4D"/>
                </a:solidFill>
                <a:latin typeface="Verdana" pitchFamily="34" charset="0"/>
              </a:rPr>
              <a:t> 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of photos using different camera</a:t>
            </a:r>
            <a:r>
              <a:rPr lang="en-US" sz="2300" dirty="0">
                <a:solidFill>
                  <a:srgbClr val="4D4D4D"/>
                </a:solidFill>
                <a:latin typeface="Verdana" pitchFamily="34" charset="0"/>
              </a:rPr>
              <a:t> </a:t>
            </a:r>
            <a:r>
              <a:rPr lang="en-US" sz="2300" dirty="0">
                <a:solidFill>
                  <a:srgbClr val="FF0000"/>
                </a:solidFill>
                <a:latin typeface="Verdana" pitchFamily="34" charset="0"/>
              </a:rPr>
              <a:t>setups</a:t>
            </a:r>
            <a:r>
              <a:rPr lang="en-US" sz="2300" dirty="0">
                <a:solidFill>
                  <a:srgbClr val="4D4D4D"/>
                </a:solidFill>
                <a:latin typeface="Verdana" pitchFamily="34" charset="0"/>
              </a:rPr>
              <a:t>.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100" y="2116138"/>
            <a:ext cx="1109663" cy="105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5725" y="5257800"/>
            <a:ext cx="2363788" cy="1152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9913" y="3219450"/>
            <a:ext cx="2000250" cy="1055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3429000"/>
            <a:ext cx="1566862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7938" y="1893888"/>
            <a:ext cx="1287462" cy="925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87613" y="5386388"/>
            <a:ext cx="1681162" cy="123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30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63888" y="3352800"/>
            <a:ext cx="1804987" cy="1028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Прямоугольник 10"/>
          <p:cNvSpPr/>
          <p:nvPr/>
        </p:nvSpPr>
        <p:spPr>
          <a:xfrm>
            <a:off x="7358063" y="2286000"/>
            <a:ext cx="1598612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halo effect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132" name="Прямая со стрелкой 15"/>
          <p:cNvCxnSpPr>
            <a:cxnSpLocks noChangeShapeType="1"/>
          </p:cNvCxnSpPr>
          <p:nvPr/>
        </p:nvCxnSpPr>
        <p:spPr bwMode="auto">
          <a:xfrm rot="5400000">
            <a:off x="7714457" y="3144044"/>
            <a:ext cx="787400" cy="71437"/>
          </a:xfrm>
          <a:prstGeom prst="straightConnector1">
            <a:avLst/>
          </a:prstGeom>
          <a:noFill/>
          <a:ln w="22225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152900" y="1428750"/>
            <a:ext cx="4991100" cy="71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Setup: shutter speed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" y="3786188"/>
            <a:ext cx="3390900" cy="2786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5" y="3786188"/>
            <a:ext cx="3840163" cy="2786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50" name="Text Box 5"/>
          <p:cNvSpPr txBox="1">
            <a:spLocks noChangeArrowheads="1"/>
          </p:cNvSpPr>
          <p:nvPr/>
        </p:nvSpPr>
        <p:spPr bwMode="auto">
          <a:xfrm>
            <a:off x="714375" y="3143250"/>
            <a:ext cx="2459038" cy="493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41313" lvl="1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4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Slow speed</a:t>
            </a:r>
          </a:p>
        </p:txBody>
      </p:sp>
      <p:sp>
        <p:nvSpPr>
          <p:cNvPr id="6151" name="Text Box 6"/>
          <p:cNvSpPr txBox="1">
            <a:spLocks noChangeArrowheads="1"/>
          </p:cNvSpPr>
          <p:nvPr/>
        </p:nvSpPr>
        <p:spPr bwMode="auto">
          <a:xfrm>
            <a:off x="5786438" y="3214688"/>
            <a:ext cx="2459037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41313" lvl="1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4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itchFamily="34" charset="0"/>
              </a:rPr>
              <a:t>Fast speed</a:t>
            </a:r>
          </a:p>
        </p:txBody>
      </p:sp>
      <p:sp>
        <p:nvSpPr>
          <p:cNvPr id="2" name="Скругленный прямоугольник 8"/>
          <p:cNvSpPr>
            <a:spLocks noChangeArrowheads="1"/>
          </p:cNvSpPr>
          <p:nvPr/>
        </p:nvSpPr>
        <p:spPr bwMode="auto">
          <a:xfrm>
            <a:off x="4500563" y="2857500"/>
            <a:ext cx="1214437" cy="4286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Bad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6152" name="Скругленный прямоугольник 9"/>
          <p:cNvSpPr>
            <a:spLocks noChangeArrowheads="1"/>
          </p:cNvSpPr>
          <p:nvPr/>
        </p:nvSpPr>
        <p:spPr bwMode="auto">
          <a:xfrm>
            <a:off x="3143250" y="2357438"/>
            <a:ext cx="1214438" cy="428625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Good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6153" name="Овал 10"/>
          <p:cNvSpPr>
            <a:spLocks noChangeArrowheads="1"/>
          </p:cNvSpPr>
          <p:nvPr/>
        </p:nvSpPr>
        <p:spPr bwMode="auto">
          <a:xfrm>
            <a:off x="3000375" y="3929063"/>
            <a:ext cx="1500188" cy="1214437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4" name="Овал 12"/>
          <p:cNvSpPr>
            <a:spLocks noChangeArrowheads="1"/>
          </p:cNvSpPr>
          <p:nvPr/>
        </p:nvSpPr>
        <p:spPr bwMode="auto">
          <a:xfrm>
            <a:off x="571500" y="4572000"/>
            <a:ext cx="1500188" cy="1214438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5" name="Овал 13"/>
          <p:cNvSpPr>
            <a:spLocks noChangeArrowheads="1"/>
          </p:cNvSpPr>
          <p:nvPr/>
        </p:nvSpPr>
        <p:spPr bwMode="auto">
          <a:xfrm>
            <a:off x="5429250" y="3571875"/>
            <a:ext cx="1428750" cy="1143000"/>
          </a:xfrm>
          <a:prstGeom prst="ellipse">
            <a:avLst/>
          </a:prstGeom>
          <a:noFill/>
          <a:ln w="22225" algn="ctr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6" name="Овал 14"/>
          <p:cNvSpPr>
            <a:spLocks noChangeArrowheads="1"/>
          </p:cNvSpPr>
          <p:nvPr/>
        </p:nvSpPr>
        <p:spPr bwMode="auto">
          <a:xfrm>
            <a:off x="1214438" y="3500438"/>
            <a:ext cx="1500187" cy="1214437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7" name="Овал 15"/>
          <p:cNvSpPr>
            <a:spLocks noChangeArrowheads="1"/>
          </p:cNvSpPr>
          <p:nvPr/>
        </p:nvSpPr>
        <p:spPr bwMode="auto">
          <a:xfrm>
            <a:off x="4643438" y="4500563"/>
            <a:ext cx="1357312" cy="1214437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158" name="Овал 16"/>
          <p:cNvSpPr>
            <a:spLocks noChangeArrowheads="1"/>
          </p:cNvSpPr>
          <p:nvPr/>
        </p:nvSpPr>
        <p:spPr bwMode="auto">
          <a:xfrm>
            <a:off x="7358063" y="3857625"/>
            <a:ext cx="1500187" cy="1214438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2571750"/>
            <a:ext cx="5886450" cy="3444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13" y="3643313"/>
            <a:ext cx="216535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4163" y="4965700"/>
            <a:ext cx="1679575" cy="93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43688" y="2500313"/>
            <a:ext cx="1677987" cy="927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09575" y="1816100"/>
            <a:ext cx="2286000" cy="71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Intensity</a:t>
            </a:r>
          </a:p>
        </p:txBody>
      </p:sp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2409825" y="2316163"/>
            <a:ext cx="1071563" cy="3571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>
                <a:solidFill>
                  <a:srgbClr val="096713"/>
                </a:solidFill>
                <a:latin typeface="Microsoft Sans Serif" pitchFamily="34" charset="0"/>
              </a:rPr>
              <a:t>of light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315075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2071688"/>
            <a:ext cx="2384425" cy="190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38" y="2000250"/>
            <a:ext cx="2384425" cy="190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6063" y="4143375"/>
            <a:ext cx="3105150" cy="2500313"/>
          </a:xfrm>
          <a:prstGeom prst="rect">
            <a:avLst/>
          </a:prstGeom>
          <a:noFill/>
          <a:ln w="25400">
            <a:solidFill>
              <a:srgbClr val="00CC00"/>
            </a:solidFill>
            <a:round/>
            <a:headEnd/>
            <a:tailEnd/>
          </a:ln>
        </p:spPr>
      </p:pic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828800" y="1357313"/>
            <a:ext cx="7315200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Shutter speed: mix</a:t>
            </a:r>
          </a:p>
        </p:txBody>
      </p:sp>
      <p:sp>
        <p:nvSpPr>
          <p:cNvPr id="8198" name="Овал 5"/>
          <p:cNvSpPr>
            <a:spLocks noChangeArrowheads="1"/>
          </p:cNvSpPr>
          <p:nvPr/>
        </p:nvSpPr>
        <p:spPr bwMode="auto">
          <a:xfrm>
            <a:off x="5857875" y="2571750"/>
            <a:ext cx="785813" cy="571500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199" name="Овал 6"/>
          <p:cNvSpPr>
            <a:spLocks noChangeArrowheads="1"/>
          </p:cNvSpPr>
          <p:nvPr/>
        </p:nvSpPr>
        <p:spPr bwMode="auto">
          <a:xfrm>
            <a:off x="7500938" y="2143125"/>
            <a:ext cx="928687" cy="642938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0" name="Овал 7"/>
          <p:cNvSpPr>
            <a:spLocks noChangeArrowheads="1"/>
          </p:cNvSpPr>
          <p:nvPr/>
        </p:nvSpPr>
        <p:spPr bwMode="auto">
          <a:xfrm>
            <a:off x="857250" y="2000250"/>
            <a:ext cx="785813" cy="500063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1" name="Овал 8"/>
          <p:cNvSpPr>
            <a:spLocks noChangeArrowheads="1"/>
          </p:cNvSpPr>
          <p:nvPr/>
        </p:nvSpPr>
        <p:spPr bwMode="auto">
          <a:xfrm>
            <a:off x="357188" y="2571750"/>
            <a:ext cx="857250" cy="642938"/>
          </a:xfrm>
          <a:prstGeom prst="ellipse">
            <a:avLst/>
          </a:prstGeom>
          <a:noFill/>
          <a:ln w="22225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2" name="Овал 9"/>
          <p:cNvSpPr>
            <a:spLocks noChangeArrowheads="1"/>
          </p:cNvSpPr>
          <p:nvPr/>
        </p:nvSpPr>
        <p:spPr bwMode="auto">
          <a:xfrm>
            <a:off x="1857375" y="2286000"/>
            <a:ext cx="857250" cy="642938"/>
          </a:xfrm>
          <a:prstGeom prst="ellipse">
            <a:avLst/>
          </a:prstGeom>
          <a:noFill/>
          <a:ln w="22225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203" name="Овал 11"/>
          <p:cNvSpPr>
            <a:spLocks noChangeArrowheads="1"/>
          </p:cNvSpPr>
          <p:nvPr/>
        </p:nvSpPr>
        <p:spPr bwMode="auto">
          <a:xfrm>
            <a:off x="6286500" y="1785938"/>
            <a:ext cx="857250" cy="642937"/>
          </a:xfrm>
          <a:prstGeom prst="ellipse">
            <a:avLst/>
          </a:prstGeom>
          <a:noFill/>
          <a:ln w="22225" algn="ctr">
            <a:solidFill>
              <a:srgbClr val="00CC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cxnSp>
        <p:nvCxnSpPr>
          <p:cNvPr id="8204" name="Прямая со стрелкой 13"/>
          <p:cNvCxnSpPr>
            <a:cxnSpLocks noChangeShapeType="1"/>
          </p:cNvCxnSpPr>
          <p:nvPr/>
        </p:nvCxnSpPr>
        <p:spPr bwMode="auto">
          <a:xfrm rot="10800000" flipV="1">
            <a:off x="4000500" y="2214563"/>
            <a:ext cx="2643188" cy="2143125"/>
          </a:xfrm>
          <a:prstGeom prst="straightConnector1">
            <a:avLst/>
          </a:prstGeom>
          <a:noFill/>
          <a:ln w="22225" algn="ctr">
            <a:solidFill>
              <a:srgbClr val="7030A0"/>
            </a:solidFill>
            <a:round/>
            <a:headEnd/>
            <a:tailEnd type="arrow" w="med" len="med"/>
          </a:ln>
        </p:spPr>
      </p:cxnSp>
      <p:cxnSp>
        <p:nvCxnSpPr>
          <p:cNvPr id="8205" name="Прямая со стрелкой 15"/>
          <p:cNvCxnSpPr>
            <a:cxnSpLocks noChangeShapeType="1"/>
          </p:cNvCxnSpPr>
          <p:nvPr/>
        </p:nvCxnSpPr>
        <p:spPr bwMode="auto">
          <a:xfrm>
            <a:off x="714375" y="2928938"/>
            <a:ext cx="2571750" cy="2214562"/>
          </a:xfrm>
          <a:prstGeom prst="straightConnector1">
            <a:avLst/>
          </a:prstGeom>
          <a:noFill/>
          <a:ln w="22225" algn="ctr">
            <a:solidFill>
              <a:srgbClr val="7030A0"/>
            </a:solidFill>
            <a:round/>
            <a:headEnd/>
            <a:tailEnd type="arrow" w="med" len="med"/>
          </a:ln>
        </p:spPr>
      </p:cxnSp>
      <p:cxnSp>
        <p:nvCxnSpPr>
          <p:cNvPr id="8206" name="Прямая со стрелкой 17"/>
          <p:cNvCxnSpPr>
            <a:cxnSpLocks noChangeShapeType="1"/>
          </p:cNvCxnSpPr>
          <p:nvPr/>
        </p:nvCxnSpPr>
        <p:spPr bwMode="auto">
          <a:xfrm>
            <a:off x="2428875" y="2571750"/>
            <a:ext cx="3000375" cy="2143125"/>
          </a:xfrm>
          <a:prstGeom prst="straightConnector1">
            <a:avLst/>
          </a:prstGeom>
          <a:noFill/>
          <a:ln w="22225" algn="ctr">
            <a:solidFill>
              <a:srgbClr val="7030A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2143125" y="1214438"/>
            <a:ext cx="2357438" cy="71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>
                <a:solidFill>
                  <a:srgbClr val="096713"/>
                </a:solidFill>
                <a:latin typeface="Microsoft Sans Serif" pitchFamily="34" charset="0"/>
              </a:rPr>
              <a:t>Cell</a:t>
            </a: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 mix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2214554"/>
            <a:ext cx="2920686" cy="1714503"/>
          </a:xfrm>
          <a:prstGeom prst="rect">
            <a:avLst/>
          </a:prstGeom>
          <a:ln w="381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2214554"/>
            <a:ext cx="2920701" cy="1714512"/>
          </a:xfrm>
          <a:prstGeom prst="rect">
            <a:avLst/>
          </a:prstGeom>
          <a:ln w="38100"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6656" lon="2105015" rev="21572012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8926" y="4714884"/>
            <a:ext cx="3228975" cy="1895475"/>
          </a:xfrm>
          <a:prstGeom prst="rect">
            <a:avLst/>
          </a:prstGeom>
          <a:ln w="3810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2214554"/>
            <a:ext cx="3000396" cy="1761294"/>
          </a:xfrm>
          <a:prstGeom prst="rect">
            <a:avLst/>
          </a:prstGeom>
          <a:ln w="38100"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9223" name="Скругленная соединительная линия 7"/>
          <p:cNvCxnSpPr>
            <a:cxnSpLocks noChangeShapeType="1"/>
          </p:cNvCxnSpPr>
          <p:nvPr/>
        </p:nvCxnSpPr>
        <p:spPr bwMode="auto">
          <a:xfrm>
            <a:off x="1500188" y="4000500"/>
            <a:ext cx="1428750" cy="1285875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24" name="Соединительная линия уступом 9"/>
          <p:cNvCxnSpPr>
            <a:cxnSpLocks noChangeShapeType="1"/>
          </p:cNvCxnSpPr>
          <p:nvPr/>
        </p:nvCxnSpPr>
        <p:spPr bwMode="auto">
          <a:xfrm rot="10800000" flipV="1">
            <a:off x="6143625" y="4357688"/>
            <a:ext cx="1714500" cy="857250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25" name="Прямая со стрелкой 13"/>
          <p:cNvCxnSpPr>
            <a:cxnSpLocks noChangeShapeType="1"/>
          </p:cNvCxnSpPr>
          <p:nvPr/>
        </p:nvCxnSpPr>
        <p:spPr bwMode="auto">
          <a:xfrm rot="5400000">
            <a:off x="4393407" y="4321969"/>
            <a:ext cx="501650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26" name="Прямая соединительная линия 15"/>
          <p:cNvCxnSpPr>
            <a:cxnSpLocks noChangeShapeType="1"/>
          </p:cNvCxnSpPr>
          <p:nvPr/>
        </p:nvCxnSpPr>
        <p:spPr bwMode="auto">
          <a:xfrm rot="5400000" flipH="1" flipV="1">
            <a:off x="7678737" y="4179888"/>
            <a:ext cx="358775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3" y="2500313"/>
            <a:ext cx="9012237" cy="2922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3" name="Стрелка вниз 3"/>
          <p:cNvSpPr>
            <a:spLocks noChangeArrowheads="1"/>
          </p:cNvSpPr>
          <p:nvPr/>
        </p:nvSpPr>
        <p:spPr bwMode="auto">
          <a:xfrm>
            <a:off x="6072188" y="2071688"/>
            <a:ext cx="857250" cy="114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4" name="Стрелка вверх 4"/>
          <p:cNvSpPr>
            <a:spLocks noChangeArrowheads="1"/>
          </p:cNvSpPr>
          <p:nvPr/>
        </p:nvSpPr>
        <p:spPr bwMode="auto">
          <a:xfrm>
            <a:off x="6000750" y="4786313"/>
            <a:ext cx="1000125" cy="1143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245" name="Text Box 1"/>
          <p:cNvSpPr txBox="1">
            <a:spLocks noChangeArrowheads="1"/>
          </p:cNvSpPr>
          <p:nvPr/>
        </p:nvSpPr>
        <p:spPr bwMode="auto">
          <a:xfrm>
            <a:off x="5500688" y="4214813"/>
            <a:ext cx="2286000" cy="500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600">
                <a:solidFill>
                  <a:schemeClr val="tx2"/>
                </a:solidFill>
                <a:latin typeface="Microsoft Sans Serif" pitchFamily="34" charset="0"/>
              </a:rPr>
              <a:t>Compressed</a:t>
            </a:r>
          </a:p>
        </p:txBody>
      </p:sp>
      <p:sp>
        <p:nvSpPr>
          <p:cNvPr id="10246" name="Text Box 1"/>
          <p:cNvSpPr txBox="1">
            <a:spLocks noChangeArrowheads="1"/>
          </p:cNvSpPr>
          <p:nvPr/>
        </p:nvSpPr>
        <p:spPr bwMode="auto">
          <a:xfrm>
            <a:off x="2143125" y="1214438"/>
            <a:ext cx="2571750" cy="715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>
                <a:solidFill>
                  <a:srgbClr val="096713"/>
                </a:solidFill>
                <a:latin typeface="Microsoft Sans Serif" pitchFamily="34" charset="0"/>
              </a:rPr>
              <a:t>Cell</a:t>
            </a: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 mix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315075"/>
            <a:ext cx="91440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0" y="1357313"/>
            <a:ext cx="3286125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lnSpc>
                <a:spcPct val="94000"/>
              </a:lnSpc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96713"/>
                </a:solidFill>
                <a:latin typeface="Microsoft Sans Serif" pitchFamily="34" charset="0"/>
              </a:rPr>
              <a:t>Setup: Focus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2214563" y="2214563"/>
            <a:ext cx="2459037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41313" lvl="1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4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b="1">
                <a:solidFill>
                  <a:srgbClr val="00CC00"/>
                </a:solidFill>
                <a:latin typeface="Verdana" pitchFamily="34" charset="0"/>
              </a:rPr>
              <a:t>In focus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500563" y="2643188"/>
            <a:ext cx="2459037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41313" lvl="1" indent="-341313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4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b="1">
                <a:solidFill>
                  <a:srgbClr val="FF0000"/>
                </a:solidFill>
                <a:latin typeface="Verdana" pitchFamily="34" charset="0"/>
              </a:rPr>
              <a:t>Out of focus</a:t>
            </a:r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3397250"/>
            <a:ext cx="4324350" cy="3436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3395663"/>
            <a:ext cx="4724400" cy="3462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11271" name="Прямая со стрелкой 7"/>
          <p:cNvCxnSpPr>
            <a:cxnSpLocks noChangeShapeType="1"/>
          </p:cNvCxnSpPr>
          <p:nvPr/>
        </p:nvCxnSpPr>
        <p:spPr bwMode="auto">
          <a:xfrm rot="5400000">
            <a:off x="3144044" y="2928144"/>
            <a:ext cx="571500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272" name="Прямая со стрелкой 16"/>
          <p:cNvCxnSpPr>
            <a:cxnSpLocks noChangeShapeType="1"/>
          </p:cNvCxnSpPr>
          <p:nvPr/>
        </p:nvCxnSpPr>
        <p:spPr bwMode="auto">
          <a:xfrm rot="5400000">
            <a:off x="5475287" y="3168651"/>
            <a:ext cx="347663" cy="1111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273" name="Прямая соединительная линия 19"/>
          <p:cNvCxnSpPr>
            <a:cxnSpLocks noChangeShapeType="1"/>
          </p:cNvCxnSpPr>
          <p:nvPr/>
        </p:nvCxnSpPr>
        <p:spPr bwMode="auto">
          <a:xfrm rot="5400000">
            <a:off x="1036638" y="2606675"/>
            <a:ext cx="928688" cy="1587"/>
          </a:xfrm>
          <a:prstGeom prst="line">
            <a:avLst/>
          </a:prstGeom>
          <a:noFill/>
          <a:ln w="4127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274" name="Овал 25"/>
          <p:cNvSpPr>
            <a:spLocks noChangeArrowheads="1"/>
          </p:cNvSpPr>
          <p:nvPr/>
        </p:nvSpPr>
        <p:spPr bwMode="auto">
          <a:xfrm>
            <a:off x="7500938" y="3286125"/>
            <a:ext cx="71437" cy="71438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Microsoft Sans Serif"/>
        <a:ea typeface=""/>
        <a:cs typeface="Lucida Sans Unicode"/>
      </a:majorFont>
      <a:minorFont>
        <a:latin typeface="Microsoft Sans Serif"/>
        <a:ea typeface=""/>
        <a:cs typeface="Lucida Sans Unicod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4D4D4D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4D4D4D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Microsoft Sans Serif"/>
        <a:ea typeface=""/>
        <a:cs typeface="Lucida Sans Unicode"/>
      </a:majorFont>
      <a:minorFont>
        <a:latin typeface="Microsoft Sans Serif"/>
        <a:ea typeface=""/>
        <a:cs typeface="Lucida Sans Unicode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4D4D4D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4D4D4D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430</Words>
  <Application>Microsoft Office PowerPoint</Application>
  <PresentationFormat>On-screen Show (4:3)</PresentationFormat>
  <Paragraphs>125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Lucida Sans Unicode</vt:lpstr>
      <vt:lpstr>Microsoft Sans Serif</vt:lpstr>
      <vt:lpstr>Times New Roman</vt:lpstr>
      <vt:lpstr>Wingdings</vt:lpstr>
      <vt:lpstr>Verdana</vt:lpstr>
      <vt:lpstr>Тема Office</vt:lpstr>
      <vt:lpstr>1_Тема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asd asd</dc:creator>
  <cp:lastModifiedBy>ASD</cp:lastModifiedBy>
  <cp:revision>101</cp:revision>
  <dcterms:modified xsi:type="dcterms:W3CDTF">2009-07-21T22:07:16Z</dcterms:modified>
</cp:coreProperties>
</file>